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9" r:id="rId1"/>
    <p:sldMasterId id="2147483910" r:id="rId2"/>
  </p:sldMasterIdLst>
  <p:notesMasterIdLst>
    <p:notesMasterId r:id="rId14"/>
  </p:notesMasterIdLst>
  <p:handoutMasterIdLst>
    <p:handoutMasterId r:id="rId15"/>
  </p:handoutMasterIdLst>
  <p:sldIdLst>
    <p:sldId id="256" r:id="rId3"/>
    <p:sldId id="276" r:id="rId4"/>
    <p:sldId id="258" r:id="rId5"/>
    <p:sldId id="274" r:id="rId6"/>
    <p:sldId id="273" r:id="rId7"/>
    <p:sldId id="257" r:id="rId8"/>
    <p:sldId id="270" r:id="rId9"/>
    <p:sldId id="271" r:id="rId10"/>
    <p:sldId id="275" r:id="rId11"/>
    <p:sldId id="272" r:id="rId12"/>
    <p:sldId id="265" r:id="rId13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C947"/>
    <a:srgbClr val="ACD7C9"/>
    <a:srgbClr val="2C213E"/>
    <a:srgbClr val="045C64"/>
    <a:srgbClr val="193537"/>
    <a:srgbClr val="192736"/>
    <a:srgbClr val="193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380"/>
    <p:restoredTop sz="94558"/>
  </p:normalViewPr>
  <p:slideViewPr>
    <p:cSldViewPr snapToGrid="0" snapToObjects="1">
      <p:cViewPr>
        <p:scale>
          <a:sx n="100" d="100"/>
          <a:sy n="100" d="100"/>
        </p:scale>
        <p:origin x="-336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992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7B0AB0B-397C-384A-80F3-24D7E6683B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5FB158-5D5F-B441-8087-2A446C241B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29AD04-1A41-444B-B0A2-9229EA1CDE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98015E-433B-7744-8451-0A14B9989325}" type="slidenum">
              <a:rPr lang="en-SE" smtClean="0"/>
              <a:t>‹#›</a:t>
            </a:fld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BD7CB2-029F-0E4C-9C18-5EBFA0C7996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4F295-D1F4-D54B-BA69-832D96C6432A}" type="datetimeFigureOut">
              <a:rPr lang="en-SE" smtClean="0"/>
              <a:t>2022-09-22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3001497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88F62-802F-2448-8EA8-1562273BBAF4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3BA1A2-6287-9245-9FC9-020813467484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740647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3BA1A2-6287-9245-9FC9-020813467484}" type="slidenum">
              <a:rPr lang="en-SE" smtClean="0"/>
              <a:t>1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011011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`</a:t>
            </a:r>
            <a:r>
              <a:rPr lang="en-GB" dirty="0" err="1"/>
              <a:t>aes</a:t>
            </a:r>
            <a:r>
              <a:rPr lang="en-GB" dirty="0"/>
              <a:t>()` (short for "aesthetic mappings") is used to tell `</a:t>
            </a:r>
            <a:r>
              <a:rPr lang="en-GB" dirty="0" err="1"/>
              <a:t>ggplot</a:t>
            </a:r>
            <a:r>
              <a:rPr lang="en-GB" dirty="0"/>
              <a:t>()` how variables in the data are mapped to visual properties of </a:t>
            </a:r>
            <a:r>
              <a:rPr lang="en-GB" dirty="0" err="1"/>
              <a:t>geoms</a:t>
            </a:r>
            <a:r>
              <a:rPr lang="en-GB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3BA1A2-6287-9245-9FC9-020813467484}" type="slidenum">
              <a:rPr lang="en-SE" smtClean="0"/>
              <a:t>4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968589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GLM = global linear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3BA1A2-6287-9245-9FC9-020813467484}" type="slidenum">
              <a:rPr lang="en-SE" smtClean="0"/>
              <a:t>9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569711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with our host u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BD4A6-89B8-F849-8A45-BBD23FEAA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4757"/>
            <a:ext cx="9144000" cy="2255205"/>
          </a:xfrm>
        </p:spPr>
        <p:txBody>
          <a:bodyPr anchor="b"/>
          <a:lstStyle>
            <a:lvl1pPr algn="l">
              <a:defRPr sz="600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3E71B-F89D-144C-9672-57D41B4B06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5D550-5E0E-6842-AD2C-E0BDAD2BA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6EA67-6DCC-2042-B535-F6224CF7B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B8E06-7C96-2343-B7D2-45C2901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10" name="Picture 9" descr="A picture containing food&#10;&#10;Description automatically generated">
            <a:extLst>
              <a:ext uri="{FF2B5EF4-FFF2-40B4-BE49-F238E27FC236}">
                <a16:creationId xmlns:a16="http://schemas.microsoft.com/office/drawing/2014/main" id="{3D7F189E-74DF-0044-98E4-2B1D3416A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5767" y="486408"/>
            <a:ext cx="3058033" cy="768350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9C37F2DF-D238-5049-8B55-FA9A7B21964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10" y="486408"/>
            <a:ext cx="3605531" cy="78342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56857A-2270-6B42-AD4F-835AC33C4EB9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811702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714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no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7F7F6-ABC1-9148-900D-C08BC0D64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6801"/>
            <a:ext cx="10515600" cy="4690162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81B03-930C-1F43-9009-3053A51A9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703FA-AF67-B541-9F77-D988A1DC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0B021-C5A2-A646-89AA-7CC065439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36A62D3F-A39F-6E47-97F2-2386939AF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25" name="Picture 24" descr="A picture containing light&#10;&#10;Description automatically generated">
            <a:extLst>
              <a:ext uri="{FF2B5EF4-FFF2-40B4-BE49-F238E27FC236}">
                <a16:creationId xmlns:a16="http://schemas.microsoft.com/office/drawing/2014/main" id="{9C7AD4F0-3B83-734C-A210-0EF6423598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E347D2B-A57F-964B-B32F-1405615FCCE5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984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15B23-0836-A24B-A499-D46DD2A824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86802"/>
            <a:ext cx="5181600" cy="4690162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A61B6F-7EA9-644D-9EE7-D689D3C4D6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86802"/>
            <a:ext cx="5181600" cy="46901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BFF38-F741-A045-BBB1-C5883D8E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1E226-A6F5-A442-9610-10DAB584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B8D94-BDE4-434E-82CB-91F9C77D8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6E1995-9EF8-6B43-824E-C101AA05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13" name="Picture 12" descr="A picture containing light&#10;&#10;Description automatically generated">
            <a:extLst>
              <a:ext uri="{FF2B5EF4-FFF2-40B4-BE49-F238E27FC236}">
                <a16:creationId xmlns:a16="http://schemas.microsoft.com/office/drawing/2014/main" id="{1180D43F-1645-D74C-BC68-E70E910CF8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88A04A-B7D7-4445-A7F6-567F660D28AE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7491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1DA74-6559-A246-BF14-34A29F0B6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96064"/>
            <a:ext cx="5157787" cy="508199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023958-DDF9-F648-95C8-3A2F7D3B44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13113"/>
            <a:ext cx="5157787" cy="397655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F83A3-3657-2445-9DE5-C7C88B534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96064"/>
            <a:ext cx="5183188" cy="508199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4ADB9F-3592-FF47-868F-84CEBA721E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13113"/>
            <a:ext cx="5183188" cy="397655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83C99C-A608-864A-A074-2F1CD9971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A65F0D-CB50-DB4C-B643-8BBDBDC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F3F6E3-DEE5-D64E-844E-EA92DBE41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B6406C0-0623-CF40-9192-9ECCC4C76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13" name="Picture 12" descr="A picture containing light&#10;&#10;Description automatically generated">
            <a:extLst>
              <a:ext uri="{FF2B5EF4-FFF2-40B4-BE49-F238E27FC236}">
                <a16:creationId xmlns:a16="http://schemas.microsoft.com/office/drawing/2014/main" id="{60E44778-6BC3-9E44-9901-27C147E139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87F76E0-270B-7241-AE1D-1277BA6E99FC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30823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BFF38-F741-A045-BBB1-C5883D8E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1E226-A6F5-A442-9610-10DAB584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B8D94-BDE4-434E-82CB-91F9C77D8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3154B94-A779-F845-A04B-B2B93C2FB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17" name="Picture 16" descr="A picture containing light&#10;&#10;Description automatically generated">
            <a:extLst>
              <a:ext uri="{FF2B5EF4-FFF2-40B4-BE49-F238E27FC236}">
                <a16:creationId xmlns:a16="http://schemas.microsoft.com/office/drawing/2014/main" id="{E6702E27-792C-0646-A67C-3083FC9C1A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54C66CF-7EDF-D54E-8975-3C0CEC7C4EFB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A6FCF67-E19C-DE4A-8BE9-AFBEBE84A1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90261"/>
            <a:ext cx="3145016" cy="458670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D256E59-D378-3C45-BC58-2A73BF0E951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495800" y="1587086"/>
            <a:ext cx="3145016" cy="458670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B56A95A0-DD9A-7D4C-AA83-A6974F5C1D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53400" y="1587086"/>
            <a:ext cx="3148595" cy="4586702"/>
          </a:xfrm>
          <a:solidFill>
            <a:schemeClr val="accent5"/>
          </a:solidFill>
        </p:spPr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01410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15B23-0836-A24B-A499-D46DD2A824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90571" y="1709532"/>
            <a:ext cx="3047418" cy="4269643"/>
          </a:xfrm>
          <a:solidFill>
            <a:schemeClr val="accent5"/>
          </a:solidFill>
          <a:ln w="254000">
            <a:solidFill>
              <a:schemeClr val="accent5"/>
            </a:solidFill>
            <a:miter lim="800000"/>
          </a:ln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BFF38-F741-A045-BBB1-C5883D8E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1E226-A6F5-A442-9610-10DAB584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B8D94-BDE4-434E-82CB-91F9C77D8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DBB1F04-323A-EA44-B952-411BF487179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72291" y="1706357"/>
            <a:ext cx="3047418" cy="4269643"/>
          </a:xfrm>
          <a:solidFill>
            <a:schemeClr val="accent5"/>
          </a:solidFill>
          <a:ln w="254000">
            <a:solidFill>
              <a:schemeClr val="accent5"/>
            </a:solidFill>
            <a:miter lim="800000"/>
          </a:ln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B0D00D4-87E8-FC49-A11E-1674C0199F5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154011" y="1706357"/>
            <a:ext cx="3047418" cy="4269643"/>
          </a:xfrm>
          <a:solidFill>
            <a:schemeClr val="accent5"/>
          </a:solidFill>
          <a:ln w="254000">
            <a:solidFill>
              <a:schemeClr val="accent5"/>
            </a:solidFill>
            <a:miter lim="800000"/>
          </a:ln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0ECF73C-BE15-1247-8BA1-8B58EB44F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15" name="Picture 14" descr="A picture containing light&#10;&#10;Description automatically generated">
            <a:extLst>
              <a:ext uri="{FF2B5EF4-FFF2-40B4-BE49-F238E27FC236}">
                <a16:creationId xmlns:a16="http://schemas.microsoft.com/office/drawing/2014/main" id="{8CFB8FDF-EDD9-EE4C-8628-6830083D86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91F3DA-5824-D04E-A2A6-D27051964362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139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BFF38-F741-A045-BBB1-C5883D8E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1E226-A6F5-A442-9610-10DAB584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B8D94-BDE4-434E-82CB-91F9C77D8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0ECF73C-BE15-1247-8BA1-8B58EB44F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15" name="Picture 14" descr="A picture containing light&#10;&#10;Description automatically generated">
            <a:extLst>
              <a:ext uri="{FF2B5EF4-FFF2-40B4-BE49-F238E27FC236}">
                <a16:creationId xmlns:a16="http://schemas.microsoft.com/office/drawing/2014/main" id="{8CFB8FDF-EDD9-EE4C-8628-6830083D86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91F3DA-5824-D04E-A2A6-D27051964362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356174EE-E1FC-1549-92D3-27228F8A6EC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59398" y="1557868"/>
            <a:ext cx="3080368" cy="1867795"/>
          </a:xfrm>
          <a:solidFill>
            <a:schemeClr val="accent5"/>
          </a:solidFill>
        </p:spPr>
        <p:txBody>
          <a:bodyPr/>
          <a:lstStyle/>
          <a:p>
            <a:endParaRPr lang="en-SE"/>
          </a:p>
        </p:txBody>
      </p:sp>
      <p:sp>
        <p:nvSpPr>
          <p:cNvPr id="19" name="Picture Placeholder 13">
            <a:extLst>
              <a:ext uri="{FF2B5EF4-FFF2-40B4-BE49-F238E27FC236}">
                <a16:creationId xmlns:a16="http://schemas.microsoft.com/office/drawing/2014/main" id="{447581F5-E5A1-9941-9B80-304E1C8A22B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59398" y="3995264"/>
            <a:ext cx="3080368" cy="1867795"/>
          </a:xfrm>
          <a:solidFill>
            <a:schemeClr val="accent5"/>
          </a:solidFill>
        </p:spPr>
        <p:txBody>
          <a:bodyPr/>
          <a:lstStyle/>
          <a:p>
            <a:endParaRPr lang="en-SE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A784B64-64BD-BA48-B359-7D4A03877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8140" y="3486702"/>
            <a:ext cx="3090307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EE81B823-48D0-B040-9982-F46A26004A93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848139" y="5930290"/>
            <a:ext cx="3090307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4" name="Picture Placeholder 13">
            <a:extLst>
              <a:ext uri="{FF2B5EF4-FFF2-40B4-BE49-F238E27FC236}">
                <a16:creationId xmlns:a16="http://schemas.microsoft.com/office/drawing/2014/main" id="{F6033C9C-07C1-3947-BB55-9F23F6448C4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567073" y="1557868"/>
            <a:ext cx="3080368" cy="1867795"/>
          </a:xfrm>
          <a:solidFill>
            <a:schemeClr val="accent5"/>
          </a:solidFill>
        </p:spPr>
        <p:txBody>
          <a:bodyPr/>
          <a:lstStyle/>
          <a:p>
            <a:endParaRPr lang="en-SE"/>
          </a:p>
        </p:txBody>
      </p:sp>
      <p:sp>
        <p:nvSpPr>
          <p:cNvPr id="35" name="Picture Placeholder 13">
            <a:extLst>
              <a:ext uri="{FF2B5EF4-FFF2-40B4-BE49-F238E27FC236}">
                <a16:creationId xmlns:a16="http://schemas.microsoft.com/office/drawing/2014/main" id="{82386599-CCDD-E642-A696-F4D5532A56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67073" y="3995264"/>
            <a:ext cx="3080368" cy="1867795"/>
          </a:xfrm>
          <a:solidFill>
            <a:schemeClr val="accent5"/>
          </a:solidFill>
        </p:spPr>
        <p:txBody>
          <a:bodyPr/>
          <a:lstStyle/>
          <a:p>
            <a:endParaRPr lang="en-SE"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B61E2E21-BE07-564D-9F0D-C5463C6B6CDF}"/>
              </a:ext>
            </a:extLst>
          </p:cNvPr>
          <p:cNvSpPr>
            <a:spLocks noGrp="1"/>
          </p:cNvSpPr>
          <p:nvPr>
            <p:ph type="body" idx="29"/>
          </p:nvPr>
        </p:nvSpPr>
        <p:spPr>
          <a:xfrm>
            <a:off x="4555816" y="3486702"/>
            <a:ext cx="3090308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90AA0173-F413-9245-8A54-18821E00AFC4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4555815" y="5930290"/>
            <a:ext cx="3090308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8" name="Picture Placeholder 13">
            <a:extLst>
              <a:ext uri="{FF2B5EF4-FFF2-40B4-BE49-F238E27FC236}">
                <a16:creationId xmlns:a16="http://schemas.microsoft.com/office/drawing/2014/main" id="{A7F7E436-ADED-E24B-8DBE-441C72DFD28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3491" y="1557868"/>
            <a:ext cx="3080368" cy="1867795"/>
          </a:xfrm>
          <a:solidFill>
            <a:schemeClr val="accent5"/>
          </a:solidFill>
        </p:spPr>
        <p:txBody>
          <a:bodyPr/>
          <a:lstStyle/>
          <a:p>
            <a:endParaRPr lang="en-SE"/>
          </a:p>
        </p:txBody>
      </p:sp>
      <p:sp>
        <p:nvSpPr>
          <p:cNvPr id="39" name="Picture Placeholder 13">
            <a:extLst>
              <a:ext uri="{FF2B5EF4-FFF2-40B4-BE49-F238E27FC236}">
                <a16:creationId xmlns:a16="http://schemas.microsoft.com/office/drawing/2014/main" id="{1B3C5658-CAF7-224D-A319-1FF6AC8FD86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263491" y="3995264"/>
            <a:ext cx="3080368" cy="1867795"/>
          </a:xfrm>
          <a:solidFill>
            <a:schemeClr val="accent5"/>
          </a:solidFill>
        </p:spPr>
        <p:txBody>
          <a:bodyPr/>
          <a:lstStyle/>
          <a:p>
            <a:endParaRPr lang="en-SE"/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4F14060D-6306-6148-9507-2F40EF4F8019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8263492" y="3509517"/>
            <a:ext cx="3090308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73469DD7-B1A0-6248-A00B-B7F73CB98EEC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8263491" y="5953105"/>
            <a:ext cx="3090308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90660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DCA0F-AE71-0F44-9687-1C76391BA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1A794B-E4C2-F548-9DC8-6DA8D9550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4EF22-443C-0943-9BE4-46B9E6711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6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64C5191F-EB5B-1C44-B84B-B2F3AFC4D1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1390964C-B744-9A45-A187-7409C43502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552093"/>
            <a:ext cx="7772775" cy="4420913"/>
          </a:xfrm>
          <a:solidFill>
            <a:schemeClr val="accent5"/>
          </a:solidFill>
        </p:spPr>
        <p:txBody>
          <a:bodyPr/>
          <a:lstStyle/>
          <a:p>
            <a:endParaRPr lang="en-SE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CDF90BE-5CE7-AB49-951D-ACC0D6CF1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EAD0059-D5DA-584C-B1E3-3C64F3735564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89467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ith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DCA0F-AE71-0F44-9687-1C76391BA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1A794B-E4C2-F548-9DC8-6DA8D9550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4EF22-443C-0943-9BE4-46B9E6711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6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64C5191F-EB5B-1C44-B84B-B2F3AFC4D1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45AE5EBC-233F-D545-830B-F2A20FC31F60}"/>
              </a:ext>
            </a:extLst>
          </p:cNvPr>
          <p:cNvSpPr>
            <a:spLocks noGrp="1"/>
          </p:cNvSpPr>
          <p:nvPr>
            <p:ph type="media" sz="quarter" idx="16"/>
          </p:nvPr>
        </p:nvSpPr>
        <p:spPr>
          <a:xfrm>
            <a:off x="838200" y="1565345"/>
            <a:ext cx="7772400" cy="4420913"/>
          </a:xfrm>
          <a:solidFill>
            <a:schemeClr val="accent5"/>
          </a:solidFill>
        </p:spPr>
        <p:txBody>
          <a:bodyPr/>
          <a:lstStyle/>
          <a:p>
            <a:endParaRPr lang="en-S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404E7E3-7114-E84E-B8AE-18E000EB0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332019-365F-E042-B5D7-175C9167CE36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05611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6BD42F-83EF-3841-8EA4-27AA5DF5B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9E445-FFCE-824B-91C8-078F5DD7C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767EA-1C3A-354F-B983-F9CDC1BAC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5B33360A-A874-F446-9FC4-40921D7CCA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490B878-6ECA-EE4F-9B5C-354F90AB037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4236714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_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6BD42F-83EF-3841-8EA4-27AA5DF5B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9E445-FFCE-824B-91C8-078F5DD7C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767EA-1C3A-354F-B983-F9CDC1BAC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5B33360A-A874-F446-9FC4-40921D7CCA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805D0F14-08B0-2246-9094-3BAFC7C93BEC}"/>
              </a:ext>
            </a:extLst>
          </p:cNvPr>
          <p:cNvSpPr>
            <a:spLocks noGrp="1"/>
          </p:cNvSpPr>
          <p:nvPr>
            <p:ph type="media" sz="quarter" idx="16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245553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without our host u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BD4A6-89B8-F849-8A45-BBD23FEAA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69833"/>
            <a:ext cx="9144000" cy="2240129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3E71B-F89D-144C-9672-57D41B4B06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5D550-5E0E-6842-AD2C-E0BDAD2BA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6EA67-6DCC-2042-B535-F6224CF7B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B8E06-7C96-2343-B7D2-45C2901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345DF36-AF89-E948-AD71-90A926D69F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10" y="486408"/>
            <a:ext cx="3605531" cy="783426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4EE3D4-6DB5-104B-856B-9E6A551B45BA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811702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5535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with our host u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5D550-5E0E-6842-AD2C-E0BDAD2BA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6EA67-6DCC-2042-B535-F6224CF7B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B8E06-7C96-2343-B7D2-45C2901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83D36E5-D324-7643-8C5F-81F84C8CF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455"/>
            <a:ext cx="10515600" cy="4556507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21A624C-EAFE-AB41-BE6A-6CA890D880EA}"/>
              </a:ext>
            </a:extLst>
          </p:cNvPr>
          <p:cNvCxnSpPr>
            <a:cxnSpLocks/>
          </p:cNvCxnSpPr>
          <p:nvPr userDrawn="1"/>
        </p:nvCxnSpPr>
        <p:spPr>
          <a:xfrm>
            <a:off x="778710" y="1395378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picture containing food&#10;&#10;Description automatically generated">
            <a:extLst>
              <a:ext uri="{FF2B5EF4-FFF2-40B4-BE49-F238E27FC236}">
                <a16:creationId xmlns:a16="http://schemas.microsoft.com/office/drawing/2014/main" id="{9D321763-2196-5949-A4C4-5C6095E838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5767" y="486408"/>
            <a:ext cx="3058033" cy="768350"/>
          </a:xfrm>
          <a:prstGeom prst="rect">
            <a:avLst/>
          </a:prstGeom>
        </p:spPr>
      </p:pic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0C5AE585-8785-0240-9577-627154EBD35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10" y="486408"/>
            <a:ext cx="3605531" cy="78342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0F62C54-D600-CB4A-A78F-B235D2C97A20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811702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1346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with our host uni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BD4A6-89B8-F849-8A45-BBD23FEAA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4757"/>
            <a:ext cx="9144000" cy="2255205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3E71B-F89D-144C-9672-57D41B4B06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5D550-5E0E-6842-AD2C-E0BDAD2BA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6EA67-6DCC-2042-B535-F6224CF7B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B8E06-7C96-2343-B7D2-45C2901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10" name="Picture 9" descr="A picture containing food&#10;&#10;Description automatically generated">
            <a:extLst>
              <a:ext uri="{FF2B5EF4-FFF2-40B4-BE49-F238E27FC236}">
                <a16:creationId xmlns:a16="http://schemas.microsoft.com/office/drawing/2014/main" id="{3D7F189E-74DF-0044-98E4-2B1D3416A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5767" y="486408"/>
            <a:ext cx="3058033" cy="768350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9C37F2DF-D238-5049-8B55-FA9A7B21964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10" y="486408"/>
            <a:ext cx="3605531" cy="78342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56857A-2270-6B42-AD4F-835AC33C4EB9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811702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4423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without our host u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BD4A6-89B8-F849-8A45-BBD23FEAA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69833"/>
            <a:ext cx="9144000" cy="2240129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3E71B-F89D-144C-9672-57D41B4B06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5D550-5E0E-6842-AD2C-E0BDAD2BA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6EA67-6DCC-2042-B535-F6224CF7B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B8E06-7C96-2343-B7D2-45C2901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7345DF36-AF89-E948-AD71-90A926D69F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10" y="486408"/>
            <a:ext cx="3605531" cy="783426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4EE3D4-6DB5-104B-856B-9E6A551B45BA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811702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0349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lin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5D550-5E0E-6842-AD2C-E0BDAD2BA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6EA67-6DCC-2042-B535-F6224CF7B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B8E06-7C96-2343-B7D2-45C2901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324D99D-A094-9649-9FB0-647735FA0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261" y="1663451"/>
            <a:ext cx="10515600" cy="871406"/>
          </a:xfrm>
        </p:spPr>
        <p:txBody>
          <a:bodyPr anchor="b">
            <a:noAutofit/>
          </a:bodyPr>
          <a:lstStyle>
            <a:lvl1pPr>
              <a:defRPr sz="38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E8C6B50-29EA-4449-A6C2-CA30C0C841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8259" y="2583004"/>
            <a:ext cx="10515599" cy="495859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BF63D60F-BC96-D84E-825E-C6134CF11E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10" y="486408"/>
            <a:ext cx="3605531" cy="783426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914B5A8-E62F-574F-884F-874DB9B599E5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811702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E9FB31-8022-1C40-B2EF-4622E53CBF65}"/>
              </a:ext>
            </a:extLst>
          </p:cNvPr>
          <p:cNvCxnSpPr>
            <a:cxnSpLocks/>
          </p:cNvCxnSpPr>
          <p:nvPr userDrawn="1"/>
        </p:nvCxnSpPr>
        <p:spPr>
          <a:xfrm>
            <a:off x="778710" y="1476403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611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b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264C9-BF76-3243-ADDB-8F927511E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F1F8A0-9F84-094A-ADD3-F4071F7FB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30D03-AB96-6741-A3CA-A0A20D76A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58649-DA59-6249-9659-830BFAE36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5200F-1927-4F46-BE30-9DD64BF6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91D9563F-6D6E-8748-BE72-B09B5B4D13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10" y="486408"/>
            <a:ext cx="3605531" cy="7834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51391E7-28F3-DC4F-95FB-31038B3C7FF8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811702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9533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37EE6-FCB6-694E-84DA-F54906F1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588" y="1195253"/>
            <a:ext cx="5256212" cy="9173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CCE356-D3BC-754A-9BBF-EB1FA1E8A8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5224041" cy="6857999"/>
          </a:xfrm>
          <a:solidFill>
            <a:schemeClr val="accent6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E4F5B-A5C9-B445-B368-AF0DCCAD5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7588" y="2226365"/>
            <a:ext cx="5256212" cy="3774054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64CA9-DE93-B94D-B824-447646F7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4FEAF6-5572-0A46-A591-9EDD41FBF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0CED87-7921-3A4D-8D4F-B7AD5E1B2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16" name="Picture 15" descr="A picture containing light&#10;&#10;Description automatically generated">
            <a:extLst>
              <a:ext uri="{FF2B5EF4-FFF2-40B4-BE49-F238E27FC236}">
                <a16:creationId xmlns:a16="http://schemas.microsoft.com/office/drawing/2014/main" id="{0E2BC420-789F-F54A-8515-6E173CEBC8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752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with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37EE6-FCB6-694E-84DA-F54906F1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588" y="1195253"/>
            <a:ext cx="5256212" cy="9173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E4F5B-A5C9-B445-B368-AF0DCCAD5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7588" y="2226365"/>
            <a:ext cx="5256212" cy="3774054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64CA9-DE93-B94D-B824-447646F7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4FEAF6-5572-0A46-A591-9EDD41FBF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0CED87-7921-3A4D-8D4F-B7AD5E1B2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16" name="Picture 15" descr="A picture containing light&#10;&#10;Description automatically generated">
            <a:extLst>
              <a:ext uri="{FF2B5EF4-FFF2-40B4-BE49-F238E27FC236}">
                <a16:creationId xmlns:a16="http://schemas.microsoft.com/office/drawing/2014/main" id="{0E2BC420-789F-F54A-8515-6E173CEBC8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BDC27D-A336-6E4B-B112-3D8F93FE7981}"/>
              </a:ext>
            </a:extLst>
          </p:cNvPr>
          <p:cNvSpPr/>
          <p:nvPr userDrawn="1"/>
        </p:nvSpPr>
        <p:spPr>
          <a:xfrm>
            <a:off x="1" y="0"/>
            <a:ext cx="5256212" cy="685799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7860396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7F7F6-ABC1-9148-900D-C08BC0D64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263"/>
            <a:ext cx="3803247" cy="4586700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81B03-930C-1F43-9009-3053A51A9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703FA-AF67-B541-9F77-D988A1DC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0B021-C5A2-A646-89AA-7CC065439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9FD3AA2-93FA-F743-888D-46EEB850814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9792" y="1590262"/>
            <a:ext cx="6504008" cy="4586699"/>
          </a:xfrm>
          <a:solidFill>
            <a:schemeClr val="accent6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8F7C742-0744-6340-A5AF-1B561DC70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E5DFC2C-5E80-5A4E-A949-486D194F6493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picture containing light&#10;&#10;Description automatically generated">
            <a:extLst>
              <a:ext uri="{FF2B5EF4-FFF2-40B4-BE49-F238E27FC236}">
                <a16:creationId xmlns:a16="http://schemas.microsoft.com/office/drawing/2014/main" id="{3B9C1071-3AF0-E144-9976-26F383021B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4458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with picture_no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7F7F6-ABC1-9148-900D-C08BC0D64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263"/>
            <a:ext cx="3803247" cy="4586700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81B03-930C-1F43-9009-3053A51A9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703FA-AF67-B541-9F77-D988A1DC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0B021-C5A2-A646-89AA-7CC065439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9FD3AA2-93FA-F743-888D-46EEB850814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9792" y="1590262"/>
            <a:ext cx="6504008" cy="4586699"/>
          </a:xfrm>
          <a:solidFill>
            <a:schemeClr val="accent6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8F7C742-0744-6340-A5AF-1B561DC70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E5DFC2C-5E80-5A4E-A949-486D194F6493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picture containing light&#10;&#10;Description automatically generated">
            <a:extLst>
              <a:ext uri="{FF2B5EF4-FFF2-40B4-BE49-F238E27FC236}">
                <a16:creationId xmlns:a16="http://schemas.microsoft.com/office/drawing/2014/main" id="{3B9C1071-3AF0-E144-9976-26F383021B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1015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7F7F6-ABC1-9148-900D-C08BC0D64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6801"/>
            <a:ext cx="10515600" cy="46901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81B03-930C-1F43-9009-3053A51A9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703FA-AF67-B541-9F77-D988A1DC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0B021-C5A2-A646-89AA-7CC065439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36A62D3F-A39F-6E47-97F2-2386939AF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25" name="Picture 24" descr="A picture containing light&#10;&#10;Description automatically generated">
            <a:extLst>
              <a:ext uri="{FF2B5EF4-FFF2-40B4-BE49-F238E27FC236}">
                <a16:creationId xmlns:a16="http://schemas.microsoft.com/office/drawing/2014/main" id="{9C7AD4F0-3B83-734C-A210-0EF6423598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E347D2B-A57F-964B-B32F-1405615FCCE5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973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lin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5D550-5E0E-6842-AD2C-E0BDAD2BA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6EA67-6DCC-2042-B535-F6224CF7B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B8E06-7C96-2343-B7D2-45C2901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324D99D-A094-9649-9FB0-647735FA0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261" y="1663451"/>
            <a:ext cx="10515600" cy="871406"/>
          </a:xfrm>
        </p:spPr>
        <p:txBody>
          <a:bodyPr anchor="b">
            <a:noAutofit/>
          </a:bodyPr>
          <a:lstStyle>
            <a:lvl1pPr>
              <a:defRPr sz="38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E8C6B50-29EA-4449-A6C2-CA30C0C841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28259" y="2583004"/>
            <a:ext cx="10515599" cy="495859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400">
                <a:solidFill>
                  <a:schemeClr val="accent6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BF63D60F-BC96-D84E-825E-C6134CF11E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10" y="486408"/>
            <a:ext cx="3605531" cy="783426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914B5A8-E62F-574F-884F-874DB9B599E5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811702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E9FB31-8022-1C40-B2EF-4622E53CBF65}"/>
              </a:ext>
            </a:extLst>
          </p:cNvPr>
          <p:cNvCxnSpPr>
            <a:cxnSpLocks/>
          </p:cNvCxnSpPr>
          <p:nvPr userDrawn="1"/>
        </p:nvCxnSpPr>
        <p:spPr>
          <a:xfrm>
            <a:off x="778710" y="1476403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303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no 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7F7F6-ABC1-9148-900D-C08BC0D64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6801"/>
            <a:ext cx="10515600" cy="4690162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81B03-930C-1F43-9009-3053A51A9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703FA-AF67-B541-9F77-D988A1DC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0B021-C5A2-A646-89AA-7CC065439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36A62D3F-A39F-6E47-97F2-2386939AF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25" name="Picture 24" descr="A picture containing light&#10;&#10;Description automatically generated">
            <a:extLst>
              <a:ext uri="{FF2B5EF4-FFF2-40B4-BE49-F238E27FC236}">
                <a16:creationId xmlns:a16="http://schemas.microsoft.com/office/drawing/2014/main" id="{9C7AD4F0-3B83-734C-A210-0EF6423598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E347D2B-A57F-964B-B32F-1405615FCCE5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63465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15B23-0836-A24B-A499-D46DD2A824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86802"/>
            <a:ext cx="5181600" cy="4690162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A61B6F-7EA9-644D-9EE7-D689D3C4D6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86802"/>
            <a:ext cx="5181600" cy="46901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BFF38-F741-A045-BBB1-C5883D8E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1E226-A6F5-A442-9610-10DAB584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B8D94-BDE4-434E-82CB-91F9C77D8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6E1995-9EF8-6B43-824E-C101AA05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13" name="Picture 12" descr="A picture containing light&#10;&#10;Description automatically generated">
            <a:extLst>
              <a:ext uri="{FF2B5EF4-FFF2-40B4-BE49-F238E27FC236}">
                <a16:creationId xmlns:a16="http://schemas.microsoft.com/office/drawing/2014/main" id="{1180D43F-1645-D74C-BC68-E70E910CF8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88A04A-B7D7-4445-A7F6-567F660D28AE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9363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1DA74-6559-A246-BF14-34A29F0B6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96064"/>
            <a:ext cx="5157787" cy="5081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023958-DDF9-F648-95C8-3A2F7D3B44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13113"/>
            <a:ext cx="5157787" cy="397655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F83A3-3657-2445-9DE5-C7C88B534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96064"/>
            <a:ext cx="5183188" cy="5081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4ADB9F-3592-FF47-868F-84CEBA721E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13113"/>
            <a:ext cx="5183188" cy="397655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83C99C-A608-864A-A074-2F1CD9971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A65F0D-CB50-DB4C-B643-8BBDBDC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F3F6E3-DEE5-D64E-844E-EA92DBE41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B6406C0-0623-CF40-9192-9ECCC4C76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13" name="Picture 12" descr="A picture containing light&#10;&#10;Description automatically generated">
            <a:extLst>
              <a:ext uri="{FF2B5EF4-FFF2-40B4-BE49-F238E27FC236}">
                <a16:creationId xmlns:a16="http://schemas.microsoft.com/office/drawing/2014/main" id="{60E44778-6BC3-9E44-9901-27C147E139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87F76E0-270B-7241-AE1D-1277BA6E99FC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06802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_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15B23-0836-A24B-A499-D46DD2A824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90261"/>
            <a:ext cx="3145016" cy="458670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BFF38-F741-A045-BBB1-C5883D8E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1E226-A6F5-A442-9610-10DAB584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B8D94-BDE4-434E-82CB-91F9C77D8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DBB1F04-323A-EA44-B952-411BF487179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495800" y="1587086"/>
            <a:ext cx="3145016" cy="458670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2B0097B-7898-C540-A510-74BFB149DF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53400" y="1587086"/>
            <a:ext cx="3148595" cy="4586702"/>
          </a:xfrm>
          <a:solidFill>
            <a:schemeClr val="accent6"/>
          </a:solidFill>
        </p:spPr>
        <p:txBody>
          <a:bodyPr/>
          <a:lstStyle/>
          <a:p>
            <a:endParaRPr lang="en-SE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3154B94-A779-F845-A04B-B2B93C2FB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17" name="Picture 16" descr="A picture containing light&#10;&#10;Description automatically generated">
            <a:extLst>
              <a:ext uri="{FF2B5EF4-FFF2-40B4-BE49-F238E27FC236}">
                <a16:creationId xmlns:a16="http://schemas.microsoft.com/office/drawing/2014/main" id="{E6702E27-792C-0646-A67C-3083FC9C1A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54C66CF-7EDF-D54E-8975-3C0CEC7C4EFB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9874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15B23-0836-A24B-A499-D46DD2A824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90571" y="1709532"/>
            <a:ext cx="3047418" cy="4269643"/>
          </a:xfrm>
          <a:solidFill>
            <a:schemeClr val="accent6">
              <a:lumMod val="75000"/>
            </a:schemeClr>
          </a:solidFill>
          <a:ln w="254000">
            <a:solidFill>
              <a:schemeClr val="accent6">
                <a:lumMod val="75000"/>
              </a:schemeClr>
            </a:solidFill>
            <a:miter lim="800000"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BFF38-F741-A045-BBB1-C5883D8E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1E226-A6F5-A442-9610-10DAB584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B8D94-BDE4-434E-82CB-91F9C77D8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DBB1F04-323A-EA44-B952-411BF487179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572291" y="1706357"/>
            <a:ext cx="3047418" cy="4269643"/>
          </a:xfrm>
          <a:solidFill>
            <a:schemeClr val="accent6">
              <a:lumMod val="75000"/>
            </a:schemeClr>
          </a:solidFill>
          <a:ln w="254000">
            <a:solidFill>
              <a:schemeClr val="accent6">
                <a:lumMod val="75000"/>
              </a:schemeClr>
            </a:solidFill>
            <a:miter lim="800000"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B0D00D4-87E8-FC49-A11E-1674C0199F5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154011" y="1706357"/>
            <a:ext cx="3047418" cy="4269643"/>
          </a:xfrm>
          <a:solidFill>
            <a:schemeClr val="accent6">
              <a:lumMod val="75000"/>
            </a:schemeClr>
          </a:solidFill>
          <a:ln w="254000">
            <a:solidFill>
              <a:schemeClr val="accent6">
                <a:lumMod val="75000"/>
              </a:schemeClr>
            </a:solidFill>
            <a:miter lim="800000"/>
          </a:ln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0ECF73C-BE15-1247-8BA1-8B58EB44F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15" name="Picture 14" descr="A picture containing light&#10;&#10;Description automatically generated">
            <a:extLst>
              <a:ext uri="{FF2B5EF4-FFF2-40B4-BE49-F238E27FC236}">
                <a16:creationId xmlns:a16="http://schemas.microsoft.com/office/drawing/2014/main" id="{8CFB8FDF-EDD9-EE4C-8628-6830083D86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91F3DA-5824-D04E-A2A6-D27051964362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54926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BFF38-F741-A045-BBB1-C5883D8ED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1E226-A6F5-A442-9610-10DAB584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B8D94-BDE4-434E-82CB-91F9C77D8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0ECF73C-BE15-1247-8BA1-8B58EB44F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15" name="Picture 14" descr="A picture containing light&#10;&#10;Description automatically generated">
            <a:extLst>
              <a:ext uri="{FF2B5EF4-FFF2-40B4-BE49-F238E27FC236}">
                <a16:creationId xmlns:a16="http://schemas.microsoft.com/office/drawing/2014/main" id="{8CFB8FDF-EDD9-EE4C-8628-6830083D86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C91F3DA-5824-D04E-A2A6-D27051964362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356174EE-E1FC-1549-92D3-27228F8A6EC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59398" y="1557868"/>
            <a:ext cx="3080368" cy="1867795"/>
          </a:xfrm>
          <a:solidFill>
            <a:schemeClr val="accent6"/>
          </a:solidFill>
        </p:spPr>
        <p:txBody>
          <a:bodyPr/>
          <a:lstStyle/>
          <a:p>
            <a:endParaRPr lang="en-SE"/>
          </a:p>
        </p:txBody>
      </p:sp>
      <p:sp>
        <p:nvSpPr>
          <p:cNvPr id="19" name="Picture Placeholder 13">
            <a:extLst>
              <a:ext uri="{FF2B5EF4-FFF2-40B4-BE49-F238E27FC236}">
                <a16:creationId xmlns:a16="http://schemas.microsoft.com/office/drawing/2014/main" id="{447581F5-E5A1-9941-9B80-304E1C8A22B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59398" y="3995264"/>
            <a:ext cx="3080368" cy="1867795"/>
          </a:xfrm>
          <a:solidFill>
            <a:schemeClr val="accent6"/>
          </a:solidFill>
        </p:spPr>
        <p:txBody>
          <a:bodyPr/>
          <a:lstStyle/>
          <a:p>
            <a:endParaRPr lang="en-SE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A784B64-64BD-BA48-B359-7D4A03877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8140" y="3486702"/>
            <a:ext cx="3090307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EE81B823-48D0-B040-9982-F46A26004A93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848139" y="5930290"/>
            <a:ext cx="3090307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4" name="Picture Placeholder 13">
            <a:extLst>
              <a:ext uri="{FF2B5EF4-FFF2-40B4-BE49-F238E27FC236}">
                <a16:creationId xmlns:a16="http://schemas.microsoft.com/office/drawing/2014/main" id="{F6033C9C-07C1-3947-BB55-9F23F6448C4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567073" y="1557868"/>
            <a:ext cx="3080368" cy="1867795"/>
          </a:xfrm>
          <a:solidFill>
            <a:schemeClr val="accent6"/>
          </a:solidFill>
        </p:spPr>
        <p:txBody>
          <a:bodyPr/>
          <a:lstStyle/>
          <a:p>
            <a:endParaRPr lang="en-SE"/>
          </a:p>
        </p:txBody>
      </p:sp>
      <p:sp>
        <p:nvSpPr>
          <p:cNvPr id="35" name="Picture Placeholder 13">
            <a:extLst>
              <a:ext uri="{FF2B5EF4-FFF2-40B4-BE49-F238E27FC236}">
                <a16:creationId xmlns:a16="http://schemas.microsoft.com/office/drawing/2014/main" id="{82386599-CCDD-E642-A696-F4D5532A56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67073" y="3995264"/>
            <a:ext cx="3080368" cy="1867795"/>
          </a:xfrm>
          <a:solidFill>
            <a:schemeClr val="accent6"/>
          </a:solidFill>
        </p:spPr>
        <p:txBody>
          <a:bodyPr/>
          <a:lstStyle/>
          <a:p>
            <a:endParaRPr lang="en-SE"/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B61E2E21-BE07-564D-9F0D-C5463C6B6CDF}"/>
              </a:ext>
            </a:extLst>
          </p:cNvPr>
          <p:cNvSpPr>
            <a:spLocks noGrp="1"/>
          </p:cNvSpPr>
          <p:nvPr>
            <p:ph type="body" idx="29"/>
          </p:nvPr>
        </p:nvSpPr>
        <p:spPr>
          <a:xfrm>
            <a:off x="4555816" y="3486702"/>
            <a:ext cx="3090308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90AA0173-F413-9245-8A54-18821E00AFC4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4555815" y="5930290"/>
            <a:ext cx="3090308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38" name="Picture Placeholder 13">
            <a:extLst>
              <a:ext uri="{FF2B5EF4-FFF2-40B4-BE49-F238E27FC236}">
                <a16:creationId xmlns:a16="http://schemas.microsoft.com/office/drawing/2014/main" id="{A7F7E436-ADED-E24B-8DBE-441C72DFD28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263491" y="1557868"/>
            <a:ext cx="3080368" cy="1867795"/>
          </a:xfrm>
          <a:solidFill>
            <a:schemeClr val="accent6"/>
          </a:solidFill>
        </p:spPr>
        <p:txBody>
          <a:bodyPr/>
          <a:lstStyle/>
          <a:p>
            <a:endParaRPr lang="en-SE"/>
          </a:p>
        </p:txBody>
      </p:sp>
      <p:sp>
        <p:nvSpPr>
          <p:cNvPr id="39" name="Picture Placeholder 13">
            <a:extLst>
              <a:ext uri="{FF2B5EF4-FFF2-40B4-BE49-F238E27FC236}">
                <a16:creationId xmlns:a16="http://schemas.microsoft.com/office/drawing/2014/main" id="{1B3C5658-CAF7-224D-A319-1FF6AC8FD86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263491" y="3995264"/>
            <a:ext cx="3080368" cy="1867795"/>
          </a:xfrm>
          <a:solidFill>
            <a:schemeClr val="accent6"/>
          </a:solidFill>
        </p:spPr>
        <p:txBody>
          <a:bodyPr/>
          <a:lstStyle/>
          <a:p>
            <a:endParaRPr lang="en-SE"/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4F14060D-6306-6148-9507-2F40EF4F8019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8263492" y="3509517"/>
            <a:ext cx="3090308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73469DD7-B1A0-6248-A00B-B7F73CB98EEC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8263491" y="5953105"/>
            <a:ext cx="3090308" cy="301688"/>
          </a:xfrm>
        </p:spPr>
        <p:txBody>
          <a:bodyPr anchor="ctr">
            <a:normAutofit/>
          </a:bodyPr>
          <a:lstStyle>
            <a:lvl1pPr marL="0" indent="0">
              <a:buNone/>
              <a:defRPr sz="1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765056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DCA0F-AE71-0F44-9687-1C76391BA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1A794B-E4C2-F548-9DC8-6DA8D9550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4EF22-443C-0943-9BE4-46B9E6711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6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64C5191F-EB5B-1C44-B84B-B2F3AFC4D1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1390964C-B744-9A45-A187-7409C43502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578597"/>
            <a:ext cx="7772775" cy="4420913"/>
          </a:xfrm>
          <a:solidFill>
            <a:schemeClr val="accent6"/>
          </a:solidFill>
        </p:spPr>
        <p:txBody>
          <a:bodyPr/>
          <a:lstStyle/>
          <a:p>
            <a:endParaRPr lang="en-SE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660BAD-172A-6B46-961C-1423E06A5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D627EFB-C8AE-E843-9AB8-1FCBC99167B4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03051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with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DCA0F-AE71-0F44-9687-1C76391BA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1A794B-E4C2-F548-9DC8-6DA8D9550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4EF22-443C-0943-9BE4-46B9E6711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6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64C5191F-EB5B-1C44-B84B-B2F3AFC4D1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45AE5EBC-233F-D545-830B-F2A20FC31F60}"/>
              </a:ext>
            </a:extLst>
          </p:cNvPr>
          <p:cNvSpPr>
            <a:spLocks noGrp="1"/>
          </p:cNvSpPr>
          <p:nvPr>
            <p:ph type="media" sz="quarter" idx="16"/>
          </p:nvPr>
        </p:nvSpPr>
        <p:spPr>
          <a:xfrm>
            <a:off x="838200" y="1578597"/>
            <a:ext cx="7772400" cy="4420913"/>
          </a:xfrm>
          <a:solidFill>
            <a:schemeClr val="accent6"/>
          </a:solidFill>
        </p:spPr>
        <p:txBody>
          <a:bodyPr/>
          <a:lstStyle/>
          <a:p>
            <a:endParaRPr lang="en-S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EFC166B-C46B-BD40-ACD8-8231D4DED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E79756-FF2F-1140-BCBA-90ADA67ADC85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4365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lscreen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6BD42F-83EF-3841-8EA4-27AA5DF5B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9E445-FFCE-824B-91C8-078F5DD7C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767EA-1C3A-354F-B983-F9CDC1BAC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5B33360A-A874-F446-9FC4-40921D7CCA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490B878-6ECA-EE4F-9B5C-354F90AB037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solidFill>
            <a:schemeClr val="accent6"/>
          </a:solidFill>
        </p:spPr>
        <p:txBody>
          <a:bodyPr/>
          <a:lstStyle/>
          <a:p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53223134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_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6BD42F-83EF-3841-8EA4-27AA5DF5B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29E445-FFCE-824B-91C8-078F5DD7C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767EA-1C3A-354F-B983-F9CDC1BAC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5B33360A-A874-F446-9FC4-40921D7CCA2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805D0F14-08B0-2246-9094-3BAFC7C93BEC}"/>
              </a:ext>
            </a:extLst>
          </p:cNvPr>
          <p:cNvSpPr>
            <a:spLocks noGrp="1"/>
          </p:cNvSpPr>
          <p:nvPr>
            <p:ph type="media" sz="quarter" idx="16"/>
          </p:nvPr>
        </p:nvSpPr>
        <p:spPr>
          <a:xfrm>
            <a:off x="0" y="0"/>
            <a:ext cx="12192000" cy="6858000"/>
          </a:xfrm>
          <a:solidFill>
            <a:schemeClr val="accent6"/>
          </a:solidFill>
        </p:spPr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721458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bsection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264C9-BF76-3243-ADDB-8F927511E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F1F8A0-9F84-094A-ADD3-F4071F7FB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30D03-AB96-6741-A3CA-A0A20D76A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58649-DA59-6249-9659-830BFAE36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5200F-1927-4F46-BE30-9DD64BF6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91D9563F-6D6E-8748-BE72-B09B5B4D13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10" y="486408"/>
            <a:ext cx="3605531" cy="78342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51391E7-28F3-DC4F-95FB-31038B3C7FF8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811702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3938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with our host u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5D550-5E0E-6842-AD2C-E0BDAD2BA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6EA67-6DCC-2042-B535-F6224CF7B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B8E06-7C96-2343-B7D2-45C29010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83D36E5-D324-7643-8C5F-81F84C8CF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455"/>
            <a:ext cx="10515600" cy="4556507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21A624C-EAFE-AB41-BE6A-6CA890D880EA}"/>
              </a:ext>
            </a:extLst>
          </p:cNvPr>
          <p:cNvCxnSpPr>
            <a:cxnSpLocks/>
          </p:cNvCxnSpPr>
          <p:nvPr userDrawn="1"/>
        </p:nvCxnSpPr>
        <p:spPr>
          <a:xfrm>
            <a:off x="778710" y="1395378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A picture containing food&#10;&#10;Description automatically generated">
            <a:extLst>
              <a:ext uri="{FF2B5EF4-FFF2-40B4-BE49-F238E27FC236}">
                <a16:creationId xmlns:a16="http://schemas.microsoft.com/office/drawing/2014/main" id="{9D321763-2196-5949-A4C4-5C6095E838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95767" y="486408"/>
            <a:ext cx="3058033" cy="768350"/>
          </a:xfrm>
          <a:prstGeom prst="rect">
            <a:avLst/>
          </a:prstGeom>
        </p:spPr>
      </p:pic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0C5AE585-8785-0240-9577-627154EBD35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710" y="486408"/>
            <a:ext cx="3605531" cy="78342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0F62C54-D600-CB4A-A78F-B235D2C97A20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6811702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1932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37EE6-FCB6-694E-84DA-F54906F1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588" y="1195253"/>
            <a:ext cx="5256212" cy="9173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CCE356-D3BC-754A-9BBF-EB1FA1E8A8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0"/>
            <a:ext cx="5224041" cy="6857999"/>
          </a:xfrm>
          <a:solidFill>
            <a:schemeClr val="accent5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E4F5B-A5C9-B445-B368-AF0DCCAD5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7588" y="2226365"/>
            <a:ext cx="5256212" cy="3774054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64CA9-DE93-B94D-B824-447646F7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4FEAF6-5572-0A46-A591-9EDD41FBF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0CED87-7921-3A4D-8D4F-B7AD5E1B2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16" name="Picture 15" descr="A picture containing light&#10;&#10;Description automatically generated">
            <a:extLst>
              <a:ext uri="{FF2B5EF4-FFF2-40B4-BE49-F238E27FC236}">
                <a16:creationId xmlns:a16="http://schemas.microsoft.com/office/drawing/2014/main" id="{0E2BC420-789F-F54A-8515-6E173CEBC8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05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with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37EE6-FCB6-694E-84DA-F54906F13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7588" y="1195253"/>
            <a:ext cx="5256212" cy="9173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E4F5B-A5C9-B445-B368-AF0DCCAD5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7588" y="2226365"/>
            <a:ext cx="5256212" cy="3774054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64CA9-DE93-B94D-B824-447646F7D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4FEAF6-5572-0A46-A591-9EDD41FBF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0CED87-7921-3A4D-8D4F-B7AD5E1B2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pic>
        <p:nvPicPr>
          <p:cNvPr id="16" name="Picture 15" descr="A picture containing light&#10;&#10;Description automatically generated">
            <a:extLst>
              <a:ext uri="{FF2B5EF4-FFF2-40B4-BE49-F238E27FC236}">
                <a16:creationId xmlns:a16="http://schemas.microsoft.com/office/drawing/2014/main" id="{0E2BC420-789F-F54A-8515-6E173CEBC8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BDC27D-A336-6E4B-B112-3D8F93FE7981}"/>
              </a:ext>
            </a:extLst>
          </p:cNvPr>
          <p:cNvSpPr/>
          <p:nvPr userDrawn="1"/>
        </p:nvSpPr>
        <p:spPr>
          <a:xfrm>
            <a:off x="1" y="0"/>
            <a:ext cx="5256212" cy="6857999"/>
          </a:xfrm>
          <a:prstGeom prst="rect">
            <a:avLst/>
          </a:prstGeom>
          <a:solidFill>
            <a:srgbClr val="A7C94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383028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7F7F6-ABC1-9148-900D-C08BC0D64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263"/>
            <a:ext cx="3803247" cy="4586700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81B03-930C-1F43-9009-3053A51A9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703FA-AF67-B541-9F77-D988A1DC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0B021-C5A2-A646-89AA-7CC065439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9FD3AA2-93FA-F743-888D-46EEB850814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9792" y="1590262"/>
            <a:ext cx="6504008" cy="4586699"/>
          </a:xfrm>
          <a:solidFill>
            <a:schemeClr val="accent5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8F7C742-0744-6340-A5AF-1B561DC70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E5DFC2C-5E80-5A4E-A949-486D194F6493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picture containing light&#10;&#10;Description automatically generated">
            <a:extLst>
              <a:ext uri="{FF2B5EF4-FFF2-40B4-BE49-F238E27FC236}">
                <a16:creationId xmlns:a16="http://schemas.microsoft.com/office/drawing/2014/main" id="{3B9C1071-3AF0-E144-9976-26F383021B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053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_with picture_no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7F7F6-ABC1-9148-900D-C08BC0D64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263"/>
            <a:ext cx="3803247" cy="4586700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81B03-930C-1F43-9009-3053A51A9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703FA-AF67-B541-9F77-D988A1DC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0B021-C5A2-A646-89AA-7CC065439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9FD3AA2-93FA-F743-888D-46EEB850814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849792" y="1590262"/>
            <a:ext cx="6504008" cy="4586699"/>
          </a:xfrm>
          <a:solidFill>
            <a:schemeClr val="accent5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8F7C742-0744-6340-A5AF-1B561DC70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E5DFC2C-5E80-5A4E-A949-486D194F6493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A picture containing light&#10;&#10;Description automatically generated">
            <a:extLst>
              <a:ext uri="{FF2B5EF4-FFF2-40B4-BE49-F238E27FC236}">
                <a16:creationId xmlns:a16="http://schemas.microsoft.com/office/drawing/2014/main" id="{3B9C1071-3AF0-E144-9976-26F383021B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358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57F7F6-ABC1-9148-900D-C08BC0D64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6801"/>
            <a:ext cx="10515600" cy="46901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81B03-930C-1F43-9009-3053A51A9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703FA-AF67-B541-9F77-D988A1DC2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0B021-C5A2-A646-89AA-7CC065439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36A62D3F-A39F-6E47-97F2-2386939AF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538252" cy="830128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pic>
        <p:nvPicPr>
          <p:cNvPr id="25" name="Picture 24" descr="A picture containing light&#10;&#10;Description automatically generated">
            <a:extLst>
              <a:ext uri="{FF2B5EF4-FFF2-40B4-BE49-F238E27FC236}">
                <a16:creationId xmlns:a16="http://schemas.microsoft.com/office/drawing/2014/main" id="{9C7AD4F0-3B83-734C-A210-0EF6423598E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882" y="365125"/>
            <a:ext cx="877836" cy="830128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E347D2B-A57F-964B-B32F-1405615FCCE5}"/>
              </a:ext>
            </a:extLst>
          </p:cNvPr>
          <p:cNvCxnSpPr>
            <a:cxnSpLocks/>
          </p:cNvCxnSpPr>
          <p:nvPr userDrawn="1"/>
        </p:nvCxnSpPr>
        <p:spPr>
          <a:xfrm>
            <a:off x="828261" y="1221757"/>
            <a:ext cx="1051560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682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E7450B-7DB0-6549-B90C-D198DCA48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76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C81CA-B5B3-C24C-A670-8E2DF1085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29635-5A72-F645-B573-2527BEC410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40280-FBDB-E647-BC41-CA933A44ED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A5040-A631-044A-B25B-D6DA44C4E0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72643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88" r:id="rId2"/>
    <p:sldLayoutId id="2147483931" r:id="rId3"/>
    <p:sldLayoutId id="2147483872" r:id="rId4"/>
    <p:sldLayoutId id="2147483880" r:id="rId5"/>
    <p:sldLayoutId id="2147483906" r:id="rId6"/>
    <p:sldLayoutId id="2147483884" r:id="rId7"/>
    <p:sldLayoutId id="2147483932" r:id="rId8"/>
    <p:sldLayoutId id="2147483871" r:id="rId9"/>
    <p:sldLayoutId id="2147483933" r:id="rId10"/>
    <p:sldLayoutId id="2147483873" r:id="rId11"/>
    <p:sldLayoutId id="2147483874" r:id="rId12"/>
    <p:sldLayoutId id="2147483881" r:id="rId13"/>
    <p:sldLayoutId id="2147483882" r:id="rId14"/>
    <p:sldLayoutId id="2147483929" r:id="rId15"/>
    <p:sldLayoutId id="2147483875" r:id="rId16"/>
    <p:sldLayoutId id="2147483885" r:id="rId17"/>
    <p:sldLayoutId id="2147483886" r:id="rId18"/>
    <p:sldLayoutId id="2147483887" r:id="rId19"/>
    <p:sldLayoutId id="2147483907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E7450B-7DB0-6549-B90C-D198DCA48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2768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C81CA-B5B3-C24C-A670-8E2DF1085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29635-5A72-F645-B573-2527BEC410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12E28-72A1-0F4C-8F9C-C47B6568D220}" type="datetimeFigureOut">
              <a:rPr lang="en-SE" smtClean="0"/>
              <a:t>2022-09-22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40280-FBDB-E647-BC41-CA933A44ED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A5040-A631-044A-B25B-D6DA44C4E0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21EB6-9A4B-514E-B577-5DABAA360181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186701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12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34" r:id="rId8"/>
    <p:sldLayoutId id="2147483919" r:id="rId9"/>
    <p:sldLayoutId id="2147483936" r:id="rId10"/>
    <p:sldLayoutId id="2147483920" r:id="rId11"/>
    <p:sldLayoutId id="2147483921" r:id="rId12"/>
    <p:sldLayoutId id="2147483922" r:id="rId13"/>
    <p:sldLayoutId id="2147483923" r:id="rId14"/>
    <p:sldLayoutId id="2147483930" r:id="rId15"/>
    <p:sldLayoutId id="2147483924" r:id="rId16"/>
    <p:sldLayoutId id="2147483925" r:id="rId17"/>
    <p:sldLayoutId id="2147483927" r:id="rId18"/>
    <p:sldLayoutId id="2147483928" r:id="rId19"/>
    <p:sldLayoutId id="2147483937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>
              <a:lumMod val="1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0BAF8D-75BB-6640-9BC5-D7EDFB672E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Lato" panose="020F0502020204030203" pitchFamily="34" charset="77"/>
              </a:rPr>
              <a:t>Lab2: Data visualization and bulk RNA-seq analysis</a:t>
            </a:r>
            <a:endParaRPr lang="en-SE" dirty="0">
              <a:latin typeface="Lato" panose="020F0502020204030203" pitchFamily="34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0DEB6B-DCEE-2C4A-8653-4B133F23BC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SE" dirty="0">
                <a:latin typeface="Lato" panose="020F0502020204030203" pitchFamily="34" charset="77"/>
              </a:rPr>
              <a:t>CB2040</a:t>
            </a:r>
          </a:p>
          <a:p>
            <a:r>
              <a:rPr lang="en-SE" dirty="0">
                <a:latin typeface="Lato" panose="020F0502020204030203" pitchFamily="34" charset="77"/>
              </a:rPr>
              <a:t>2022-09-26</a:t>
            </a:r>
          </a:p>
          <a:p>
            <a:r>
              <a:rPr lang="en-SE" dirty="0">
                <a:latin typeface="Lato" panose="020F0502020204030203" pitchFamily="34" charset="77"/>
              </a:rPr>
              <a:t>Pontus Höjer	</a:t>
            </a:r>
          </a:p>
          <a:p>
            <a:r>
              <a:rPr lang="sv-SE" dirty="0" err="1">
                <a:latin typeface="Lato" panose="020F0502020204030203" pitchFamily="34" charset="77"/>
              </a:rPr>
              <a:t>pontus.hojer</a:t>
            </a:r>
            <a:r>
              <a:rPr lang="en-SE" dirty="0">
                <a:latin typeface="Lato" panose="020F0502020204030203" pitchFamily="34" charset="77"/>
              </a:rPr>
              <a:t>@scilifelab.se</a:t>
            </a:r>
          </a:p>
        </p:txBody>
      </p:sp>
    </p:spTree>
    <p:extLst>
      <p:ext uri="{BB962C8B-B14F-4D97-AF65-F5344CB8AC3E}">
        <p14:creationId xmlns:p14="http://schemas.microsoft.com/office/powerpoint/2010/main" val="1820487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A45A9A-E1B0-D944-8F82-EF654BC92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Preprocessing</a:t>
            </a:r>
            <a:endParaRPr lang="en-GB" dirty="0"/>
          </a:p>
          <a:p>
            <a:r>
              <a:rPr lang="en-GB" dirty="0"/>
              <a:t>DESeq2</a:t>
            </a:r>
          </a:p>
          <a:p>
            <a:r>
              <a:rPr lang="en-GB" dirty="0"/>
              <a:t>Exploratory data analysis</a:t>
            </a:r>
          </a:p>
          <a:p>
            <a:r>
              <a:rPr lang="en-GB" dirty="0"/>
              <a:t>Differential gene expression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0B90C3-34C8-E64B-921D-2C15E917F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Workflow</a:t>
            </a:r>
          </a:p>
        </p:txBody>
      </p:sp>
    </p:spTree>
    <p:extLst>
      <p:ext uri="{BB962C8B-B14F-4D97-AF65-F5344CB8AC3E}">
        <p14:creationId xmlns:p14="http://schemas.microsoft.com/office/powerpoint/2010/main" val="1628947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3A2D464-ED6D-5A4F-AD2F-315EF7B75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263"/>
            <a:ext cx="10496550" cy="4586700"/>
          </a:xfrm>
        </p:spPr>
        <p:txBody>
          <a:bodyPr/>
          <a:lstStyle/>
          <a:p>
            <a:r>
              <a:rPr lang="en-SE" dirty="0"/>
              <a:t>Return latest </a:t>
            </a:r>
            <a:r>
              <a:rPr lang="en-US" dirty="0"/>
              <a:t>M</a:t>
            </a:r>
            <a:r>
              <a:rPr lang="en-SE" dirty="0"/>
              <a:t>onday 2022-10-03 23:59</a:t>
            </a:r>
          </a:p>
          <a:p>
            <a:r>
              <a:rPr lang="en-US" dirty="0"/>
              <a:t>K</a:t>
            </a:r>
            <a:r>
              <a:rPr lang="en-SE" dirty="0"/>
              <a:t>nitted .html file</a:t>
            </a:r>
          </a:p>
          <a:p>
            <a:r>
              <a:rPr lang="en-SE" dirty="0"/>
              <a:t>Provide answer to all 9 questions</a:t>
            </a:r>
          </a:p>
          <a:p>
            <a:endParaRPr lang="en-SE" dirty="0"/>
          </a:p>
          <a:p>
            <a:endParaRPr lang="en-SE" dirty="0"/>
          </a:p>
          <a:p>
            <a:pPr marL="0" indent="0" algn="ctr">
              <a:buNone/>
            </a:pPr>
            <a:r>
              <a:rPr lang="en-SE" dirty="0"/>
              <a:t>Good luck!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4821A3-74D2-8C4A-BC17-A88124565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Report</a:t>
            </a:r>
          </a:p>
        </p:txBody>
      </p:sp>
    </p:spTree>
    <p:extLst>
      <p:ext uri="{BB962C8B-B14F-4D97-AF65-F5344CB8AC3E}">
        <p14:creationId xmlns:p14="http://schemas.microsoft.com/office/powerpoint/2010/main" val="2223086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E8107E0-124B-C1FA-40F1-955E05621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Two parts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B6B4D95-8BD5-4D1A-D301-841AB888E8EA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63661FD-8E26-D541-D167-A90E92D7770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SE" dirty="0"/>
              <a:t>Data visualization with </a:t>
            </a:r>
            <a:r>
              <a:rPr lang="en-SE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ggplot2</a:t>
            </a:r>
            <a:endParaRPr lang="en-SE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SE" dirty="0"/>
              <a:t>RNA-seq analys</a:t>
            </a:r>
          </a:p>
        </p:txBody>
      </p:sp>
    </p:spTree>
    <p:extLst>
      <p:ext uri="{BB962C8B-B14F-4D97-AF65-F5344CB8AC3E}">
        <p14:creationId xmlns:p14="http://schemas.microsoft.com/office/powerpoint/2010/main" val="154795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9908E4-9384-C04B-90A4-F4303321B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/>
              <a:t>Grammar of graphics in R</a:t>
            </a:r>
          </a:p>
          <a:p>
            <a:r>
              <a:rPr lang="en-SE" dirty="0"/>
              <a:t>Widely used with over 100 extensions</a:t>
            </a:r>
          </a:p>
          <a:p>
            <a:endParaRPr lang="en-SE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B74DA2B-F075-A849-8865-53D998461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ggplot2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23CF08-D703-0645-B6A8-F3449B97D31A}"/>
              </a:ext>
            </a:extLst>
          </p:cNvPr>
          <p:cNvSpPr/>
          <p:nvPr/>
        </p:nvSpPr>
        <p:spPr>
          <a:xfrm>
            <a:off x="0" y="-419244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E" sz="1200" b="1" dirty="0">
                <a:latin typeface="Arial" panose="020B0604020202020204" pitchFamily="34" charset="0"/>
                <a:cs typeface="Arial" panose="020B0604020202020204" pitchFamily="34" charset="0"/>
              </a:rPr>
              <a:t>Adding color to something? </a:t>
            </a:r>
            <a:r>
              <a:rPr lang="en-SE" sz="1200" dirty="0">
                <a:latin typeface="Arial" panose="020B0604020202020204" pitchFamily="34" charset="0"/>
                <a:cs typeface="Arial" panose="020B0604020202020204" pitchFamily="34" charset="0"/>
              </a:rPr>
              <a:t>The SciLifeLab brand colors are included in this templates’ “Theme colours”, found at the top row when opening the colour palette.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33A2A0-B5D6-1443-8C68-507E1AE2C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2843" y="2640196"/>
            <a:ext cx="6186314" cy="40121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4786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9908E4-9384-C04B-90A4-F4303321B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/>
              <a:t>Structure: </a:t>
            </a:r>
          </a:p>
          <a:p>
            <a:pPr marL="914400" lvl="1" indent="-457200">
              <a:buAutoNum type="arabicPeriod"/>
            </a:pPr>
            <a:r>
              <a:rPr lang="en-US" dirty="0"/>
              <a:t>Initialize a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ggplot</a:t>
            </a:r>
            <a:r>
              <a:rPr lang="en-US" dirty="0"/>
              <a:t> object with some input data (you can think of it as creating an empty canvas)</a:t>
            </a:r>
          </a:p>
          <a:p>
            <a:pPr marL="914400" lvl="1" indent="-457200">
              <a:buAutoNum type="arabicPeriod"/>
            </a:pPr>
            <a:r>
              <a:rPr lang="en-US" dirty="0"/>
              <a:t>Specify what columns (variables) to include in the plot</a:t>
            </a:r>
          </a:p>
          <a:p>
            <a:pPr marL="914400" lvl="1" indent="-457200">
              <a:buAutoNum type="arabicPeriod"/>
            </a:pPr>
            <a:r>
              <a:rPr lang="en-US" dirty="0"/>
              <a:t>Add a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geom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_*</a:t>
            </a:r>
            <a:r>
              <a:rPr lang="en-US" dirty="0"/>
              <a:t> that defines the plot type (e.g. a bar chart or points)</a:t>
            </a:r>
            <a:endParaRPr lang="en-SE" dirty="0"/>
          </a:p>
          <a:p>
            <a:endParaRPr lang="en-SE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B74DA2B-F075-A849-8865-53D998461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ggplot2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23CF08-D703-0645-B6A8-F3449B97D31A}"/>
              </a:ext>
            </a:extLst>
          </p:cNvPr>
          <p:cNvSpPr/>
          <p:nvPr/>
        </p:nvSpPr>
        <p:spPr>
          <a:xfrm>
            <a:off x="0" y="-419244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E" sz="1200" b="1" dirty="0">
                <a:latin typeface="Arial" panose="020B0604020202020204" pitchFamily="34" charset="0"/>
                <a:cs typeface="Arial" panose="020B0604020202020204" pitchFamily="34" charset="0"/>
              </a:rPr>
              <a:t>Adding color to something? </a:t>
            </a:r>
            <a:r>
              <a:rPr lang="en-SE" sz="1200" dirty="0">
                <a:latin typeface="Arial" panose="020B0604020202020204" pitchFamily="34" charset="0"/>
                <a:cs typeface="Arial" panose="020B0604020202020204" pitchFamily="34" charset="0"/>
              </a:rPr>
              <a:t>The SciLifeLab brand colors are included in this templates’ “Theme colours”, found at the top row when opening the colour palette.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42BB8D-5CE8-8241-A5A5-5101092D5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1486" y="4023358"/>
            <a:ext cx="8929028" cy="172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844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74DA2B-F075-A849-8865-53D998461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ggplot2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23CF08-D703-0645-B6A8-F3449B97D31A}"/>
              </a:ext>
            </a:extLst>
          </p:cNvPr>
          <p:cNvSpPr/>
          <p:nvPr/>
        </p:nvSpPr>
        <p:spPr>
          <a:xfrm>
            <a:off x="0" y="-419244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E" sz="1200" b="1" dirty="0">
                <a:latin typeface="Arial" panose="020B0604020202020204" pitchFamily="34" charset="0"/>
                <a:cs typeface="Arial" panose="020B0604020202020204" pitchFamily="34" charset="0"/>
              </a:rPr>
              <a:t>Adding color to something? </a:t>
            </a:r>
            <a:r>
              <a:rPr lang="en-SE" sz="1200" dirty="0">
                <a:latin typeface="Arial" panose="020B0604020202020204" pitchFamily="34" charset="0"/>
                <a:cs typeface="Arial" panose="020B0604020202020204" pitchFamily="34" charset="0"/>
              </a:rPr>
              <a:t>The SciLifeLab brand colors are included in this templates’ “Theme colours”, found at the top row when opening the colour palette.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47D0230-4F0D-F14B-8D90-35706FCB7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7809" y="1352010"/>
            <a:ext cx="6976382" cy="53894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8797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5CED7-1B47-0740-B7F2-FF891582A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29921"/>
            <a:ext cx="5256212" cy="917325"/>
          </a:xfrm>
        </p:spPr>
        <p:txBody>
          <a:bodyPr/>
          <a:lstStyle/>
          <a:p>
            <a:r>
              <a:rPr lang="en-SE" dirty="0"/>
              <a:t>RNA-seq workflow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0DF5CE-97E3-5C46-AEB8-E0666795C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529" y="1791544"/>
            <a:ext cx="5114472" cy="4091576"/>
          </a:xfrm>
          <a:prstGeom prst="rect">
            <a:avLst/>
          </a:prstGeom>
        </p:spPr>
      </p:pic>
      <p:pic>
        <p:nvPicPr>
          <p:cNvPr id="1026" name="Picture 2" descr="Services | VANGARD">
            <a:extLst>
              <a:ext uri="{FF2B5EF4-FFF2-40B4-BE49-F238E27FC236}">
                <a16:creationId xmlns:a16="http://schemas.microsoft.com/office/drawing/2014/main" id="{93CAE8DF-EB57-CC41-9299-FA8FB4130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770" y="2041530"/>
            <a:ext cx="4818743" cy="3670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37730EF-0090-B34F-81E9-D1C552E3BA3E}"/>
              </a:ext>
            </a:extLst>
          </p:cNvPr>
          <p:cNvSpPr/>
          <p:nvPr/>
        </p:nvSpPr>
        <p:spPr>
          <a:xfrm>
            <a:off x="6672943" y="4996543"/>
            <a:ext cx="892628" cy="3265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53E29B-C136-5548-A79C-9ED6AEBC6722}"/>
              </a:ext>
            </a:extLst>
          </p:cNvPr>
          <p:cNvSpPr/>
          <p:nvPr/>
        </p:nvSpPr>
        <p:spPr>
          <a:xfrm>
            <a:off x="889000" y="5810577"/>
            <a:ext cx="173957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/>
              <a:t>https://</a:t>
            </a:r>
            <a:r>
              <a:rPr lang="en-GB" sz="1000" dirty="0" err="1"/>
              <a:t>rnaseq.uoregon.edu</a:t>
            </a:r>
            <a:r>
              <a:rPr lang="en-GB" sz="1000" dirty="0"/>
              <a:t>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D27DC9-8D2D-AF4C-B86D-B5C36FE385D6}"/>
              </a:ext>
            </a:extLst>
          </p:cNvPr>
          <p:cNvSpPr/>
          <p:nvPr/>
        </p:nvSpPr>
        <p:spPr>
          <a:xfrm>
            <a:off x="7119257" y="5759908"/>
            <a:ext cx="342273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00" dirty="0"/>
              <a:t>http://</a:t>
            </a:r>
            <a:r>
              <a:rPr lang="en-GB" sz="1000" dirty="0" err="1"/>
              <a:t>bioinfo.vanderbilt.edu</a:t>
            </a:r>
            <a:r>
              <a:rPr lang="en-GB" sz="1000" dirty="0"/>
              <a:t>/</a:t>
            </a:r>
            <a:r>
              <a:rPr lang="en-GB" sz="1000" dirty="0" err="1"/>
              <a:t>vangard</a:t>
            </a:r>
            <a:r>
              <a:rPr lang="en-GB" sz="1000" dirty="0"/>
              <a:t>/services-</a:t>
            </a:r>
            <a:r>
              <a:rPr lang="en-GB" sz="1000" dirty="0" err="1"/>
              <a:t>rnaseq.html</a:t>
            </a:r>
            <a:endParaRPr lang="en-GB" sz="1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E4FAE0-CF56-AA4A-9FB9-8F3E893326EF}"/>
              </a:ext>
            </a:extLst>
          </p:cNvPr>
          <p:cNvSpPr/>
          <p:nvPr/>
        </p:nvSpPr>
        <p:spPr>
          <a:xfrm>
            <a:off x="6858001" y="4310063"/>
            <a:ext cx="2184399" cy="664029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3E7F4B-D66B-DF1D-318D-B314A55A1F55}"/>
              </a:ext>
            </a:extLst>
          </p:cNvPr>
          <p:cNvSpPr/>
          <p:nvPr/>
        </p:nvSpPr>
        <p:spPr>
          <a:xfrm>
            <a:off x="2414975" y="1437248"/>
            <a:ext cx="14975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b="1" dirty="0"/>
              <a:t>Lab workflow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5E7966-AA17-AFFE-4D82-2E7A8C453B3B}"/>
              </a:ext>
            </a:extLst>
          </p:cNvPr>
          <p:cNvSpPr/>
          <p:nvPr/>
        </p:nvSpPr>
        <p:spPr>
          <a:xfrm>
            <a:off x="8460175" y="1437248"/>
            <a:ext cx="15776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b="1" dirty="0"/>
              <a:t>Data workflow</a:t>
            </a:r>
          </a:p>
        </p:txBody>
      </p:sp>
    </p:spTree>
    <p:extLst>
      <p:ext uri="{BB962C8B-B14F-4D97-AF65-F5344CB8AC3E}">
        <p14:creationId xmlns:p14="http://schemas.microsoft.com/office/powerpoint/2010/main" val="3075332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D91D5-379D-7E4F-A8F2-D561CE2A9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33253"/>
            <a:ext cx="5256212" cy="917325"/>
          </a:xfrm>
        </p:spPr>
        <p:txBody>
          <a:bodyPr/>
          <a:lstStyle/>
          <a:p>
            <a:r>
              <a:rPr lang="en-GB" dirty="0"/>
              <a:t>Data	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F2DEE-2E32-7E4C-8907-8D01AF5B6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41973"/>
            <a:ext cx="8578532" cy="3774054"/>
          </a:xfrm>
        </p:spPr>
        <p:txBody>
          <a:bodyPr/>
          <a:lstStyle/>
          <a:p>
            <a:r>
              <a:rPr lang="en-GB" dirty="0"/>
              <a:t>Breast cancer samples from the Cancer Genome Atlas</a:t>
            </a:r>
          </a:p>
          <a:p>
            <a:r>
              <a:rPr lang="en-GB" dirty="0"/>
              <a:t>5+1 subtypes</a:t>
            </a:r>
          </a:p>
          <a:p>
            <a:pPr lvl="1"/>
            <a:r>
              <a:rPr lang="en-GB" dirty="0"/>
              <a:t>Her2, Basal-like, </a:t>
            </a:r>
            <a:r>
              <a:rPr lang="en-GB" dirty="0" err="1"/>
              <a:t>LumA</a:t>
            </a:r>
            <a:r>
              <a:rPr lang="en-GB" dirty="0"/>
              <a:t>, </a:t>
            </a:r>
            <a:r>
              <a:rPr lang="en-GB" dirty="0" err="1"/>
              <a:t>LumB</a:t>
            </a:r>
            <a:r>
              <a:rPr lang="en-GB" dirty="0"/>
              <a:t>, Normal-like and control</a:t>
            </a:r>
          </a:p>
          <a:p>
            <a:r>
              <a:rPr lang="en-GB" dirty="0"/>
              <a:t>10 patients per subtype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6FFE12-1152-DD4E-B07D-B5E18E8EFC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568" y="3668893"/>
            <a:ext cx="8492224" cy="27851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87701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9908E4-9384-C04B-90A4-F4303321B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Methods to test for differential expression (DE)</a:t>
            </a:r>
          </a:p>
          <a:p>
            <a:endParaRPr lang="en-US" dirty="0"/>
          </a:p>
          <a:p>
            <a:endParaRPr lang="en-SE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B74DA2B-F075-A849-8865-53D998461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DESeq2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23CF08-D703-0645-B6A8-F3449B97D31A}"/>
              </a:ext>
            </a:extLst>
          </p:cNvPr>
          <p:cNvSpPr/>
          <p:nvPr/>
        </p:nvSpPr>
        <p:spPr>
          <a:xfrm>
            <a:off x="0" y="-419244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E" sz="1200" b="1" dirty="0">
                <a:latin typeface="Arial" panose="020B0604020202020204" pitchFamily="34" charset="0"/>
                <a:cs typeface="Arial" panose="020B0604020202020204" pitchFamily="34" charset="0"/>
              </a:rPr>
              <a:t>Adding color to something? </a:t>
            </a:r>
            <a:r>
              <a:rPr lang="en-SE" sz="1200" dirty="0">
                <a:latin typeface="Arial" panose="020B0604020202020204" pitchFamily="34" charset="0"/>
                <a:cs typeface="Arial" panose="020B0604020202020204" pitchFamily="34" charset="0"/>
              </a:rPr>
              <a:t>The SciLifeLab brand colors are included in this templates’ “Theme colours”, found at the top row when opening the colour palette.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FDB7AFA-9F1E-D041-9371-8627C4602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2824300"/>
            <a:ext cx="9525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220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9908E4-9384-C04B-90A4-F4303321B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Methods to test for differential expression (DE)</a:t>
            </a:r>
          </a:p>
          <a:p>
            <a:pPr marL="971550" lvl="1" indent="-514350">
              <a:buFont typeface="Arial" panose="020B0604020202020204" pitchFamily="34" charset="0"/>
              <a:buAutoNum type="arabicPeriod"/>
            </a:pPr>
            <a:r>
              <a:rPr lang="en-US" dirty="0"/>
              <a:t>Estimation of size factors, </a:t>
            </a:r>
            <a:r>
              <a:rPr lang="en-GB" b="0" i="0" u="none" strike="noStrike" dirty="0" err="1">
                <a:solidFill>
                  <a:srgbClr val="333333"/>
                </a:solidFill>
                <a:effectLst/>
                <a:latin typeface="STIXGeneral-Italic" pitchFamily="2" charset="2"/>
              </a:rPr>
              <a:t>s</a:t>
            </a:r>
            <a:r>
              <a:rPr lang="en-GB" b="0" i="0" u="none" strike="noStrike" baseline="-25000" dirty="0" err="1">
                <a:solidFill>
                  <a:srgbClr val="333333"/>
                </a:solidFill>
                <a:effectLst/>
                <a:latin typeface="STIXGeneral-Italic" pitchFamily="2" charset="2"/>
              </a:rPr>
              <a:t>j</a:t>
            </a:r>
            <a:endParaRPr lang="en-US" i="1" baseline="-25000" dirty="0"/>
          </a:p>
          <a:p>
            <a:pPr marL="971550" lvl="1" indent="-514350">
              <a:buAutoNum type="arabicPeriod"/>
            </a:pPr>
            <a:r>
              <a:rPr lang="en-US" dirty="0"/>
              <a:t>Estimation of dispersion, </a:t>
            </a:r>
            <a:r>
              <a:rPr lang="el-GR" b="0" i="0" u="none" strike="noStrike" dirty="0">
                <a:solidFill>
                  <a:srgbClr val="333333"/>
                </a:solidFill>
                <a:effectLst/>
                <a:latin typeface="STIXGeneral-Italic" pitchFamily="2" charset="2"/>
              </a:rPr>
              <a:t>α</a:t>
            </a:r>
            <a:r>
              <a:rPr lang="en-GB" b="0" i="0" u="none" strike="noStrike" baseline="-25000" dirty="0" err="1">
                <a:solidFill>
                  <a:srgbClr val="333333"/>
                </a:solidFill>
                <a:effectLst/>
                <a:latin typeface="STIXGeneral-Italic" pitchFamily="2" charset="2"/>
              </a:rPr>
              <a:t>i</a:t>
            </a:r>
            <a:endParaRPr lang="en-US" i="1" baseline="-25000" dirty="0"/>
          </a:p>
          <a:p>
            <a:pPr marL="971550" lvl="1" indent="-514350">
              <a:buAutoNum type="arabicPeriod"/>
            </a:pPr>
            <a:r>
              <a:rPr lang="en-GB" dirty="0"/>
              <a:t>Negative Binomial GLM fitting and Wald statistics</a:t>
            </a:r>
            <a:endParaRPr lang="en-US" dirty="0"/>
          </a:p>
          <a:p>
            <a:endParaRPr lang="en-US" dirty="0"/>
          </a:p>
          <a:p>
            <a:endParaRPr lang="en-SE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B74DA2B-F075-A849-8865-53D998461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DESeq2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23CF08-D703-0645-B6A8-F3449B97D31A}"/>
              </a:ext>
            </a:extLst>
          </p:cNvPr>
          <p:cNvSpPr/>
          <p:nvPr/>
        </p:nvSpPr>
        <p:spPr>
          <a:xfrm>
            <a:off x="0" y="-419244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E" sz="1200" b="1" dirty="0">
                <a:latin typeface="Arial" panose="020B0604020202020204" pitchFamily="34" charset="0"/>
                <a:cs typeface="Arial" panose="020B0604020202020204" pitchFamily="34" charset="0"/>
              </a:rPr>
              <a:t>Adding color to something? </a:t>
            </a:r>
            <a:r>
              <a:rPr lang="en-SE" sz="1200" dirty="0">
                <a:latin typeface="Arial" panose="020B0604020202020204" pitchFamily="34" charset="0"/>
                <a:cs typeface="Arial" panose="020B0604020202020204" pitchFamily="34" charset="0"/>
              </a:rPr>
              <a:t>The SciLifeLab brand colors are included in this templates’ “Theme colours”, found at the top row when opening the colour palette.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77BE9-99AF-554E-92BC-1479F2639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456" y="3633334"/>
            <a:ext cx="11197087" cy="322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58751"/>
      </p:ext>
    </p:extLst>
  </p:cSld>
  <p:clrMapOvr>
    <a:masterClrMapping/>
  </p:clrMapOvr>
</p:sld>
</file>

<file path=ppt/theme/theme1.xml><?xml version="1.0" encoding="utf-8"?>
<a:theme xmlns:a="http://schemas.openxmlformats.org/drawingml/2006/main" name="SciLifeLab PPT_light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A7C947"/>
      </a:accent1>
      <a:accent2>
        <a:srgbClr val="045C64"/>
      </a:accent2>
      <a:accent3>
        <a:srgbClr val="4C979F"/>
      </a:accent3>
      <a:accent4>
        <a:srgbClr val="491F53"/>
      </a:accent4>
      <a:accent5>
        <a:srgbClr val="E5E5E5"/>
      </a:accent5>
      <a:accent6>
        <a:srgbClr val="A6A6A6"/>
      </a:accent6>
      <a:hlink>
        <a:srgbClr val="045B63"/>
      </a:hlink>
      <a:folHlink>
        <a:srgbClr val="045C6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ciLifeLab PPT_dark">
  <a:themeElements>
    <a:clrScheme name="SciLifeLab Colors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A7C947"/>
      </a:accent1>
      <a:accent2>
        <a:srgbClr val="045C64"/>
      </a:accent2>
      <a:accent3>
        <a:srgbClr val="4C979F"/>
      </a:accent3>
      <a:accent4>
        <a:srgbClr val="491F53"/>
      </a:accent4>
      <a:accent5>
        <a:srgbClr val="E5E5E5"/>
      </a:accent5>
      <a:accent6>
        <a:srgbClr val="A6A6A6"/>
      </a:accent6>
      <a:hlink>
        <a:srgbClr val="045B63"/>
      </a:hlink>
      <a:folHlink>
        <a:srgbClr val="045C6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4056</TotalTime>
  <Words>406</Words>
  <Application>Microsoft Macintosh PowerPoint</Application>
  <PresentationFormat>Widescreen</PresentationFormat>
  <Paragraphs>56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Lato</vt:lpstr>
      <vt:lpstr>Menlo</vt:lpstr>
      <vt:lpstr>STIXGeneral-Italic</vt:lpstr>
      <vt:lpstr>SciLifeLab PPT_light</vt:lpstr>
      <vt:lpstr>SciLifeLab PPT_dark</vt:lpstr>
      <vt:lpstr>Lab2: Data visualization and bulk RNA-seq analysis</vt:lpstr>
      <vt:lpstr>Two parts</vt:lpstr>
      <vt:lpstr>ggplot2</vt:lpstr>
      <vt:lpstr>ggplot2</vt:lpstr>
      <vt:lpstr>ggplot2</vt:lpstr>
      <vt:lpstr>RNA-seq workflow</vt:lpstr>
      <vt:lpstr>Data </vt:lpstr>
      <vt:lpstr>DESeq2</vt:lpstr>
      <vt:lpstr>DESeq2</vt:lpstr>
      <vt:lpstr>Workflow</vt:lpstr>
      <vt:lpstr>Report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Karin Nedler</dc:creator>
  <cp:lastModifiedBy>Pontus Höjer</cp:lastModifiedBy>
  <cp:revision>187</cp:revision>
  <dcterms:created xsi:type="dcterms:W3CDTF">2020-04-23T10:16:21Z</dcterms:created>
  <dcterms:modified xsi:type="dcterms:W3CDTF">2022-09-23T14:21:20Z</dcterms:modified>
</cp:coreProperties>
</file>

<file path=docProps/thumbnail.jpeg>
</file>